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y="1404819" x="676600"/>
            <a:ext cy="3986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400" lang="en"/>
              <a:t>ШАГ 1: вверху нажать кнопку «ЗАРЕГИСТРИРОВАТЬСЯ».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y="156422" x="685800"/>
            <a:ext cy="7172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ИНСТРУКЦИЯ</a:t>
            </a:r>
          </a:p>
          <a:p>
            <a:pPr algn="r" rtl="0" lv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Регистрация </a:t>
            </a:r>
            <a:r>
              <a:rPr b="1" lang="en">
                <a:latin typeface="Calibri"/>
                <a:ea typeface="Calibri"/>
                <a:cs typeface="Calibri"/>
                <a:sym typeface="Calibri"/>
              </a:rPr>
              <a:t>покупателя</a:t>
            </a:r>
          </a:p>
        </p:txBody>
      </p:sp>
      <p:cxnSp>
        <p:nvCxnSpPr>
          <p:cNvPr id="32" name="Shape 32"/>
          <p:cNvCxnSpPr/>
          <p:nvPr/>
        </p:nvCxnSpPr>
        <p:spPr>
          <a:xfrm rot="10800000" flipH="1">
            <a:off y="829549" x="188050"/>
            <a:ext cy="11100" cx="8749500"/>
          </a:xfrm>
          <a:prstGeom prst="straightConnector1">
            <a:avLst/>
          </a:prstGeom>
          <a:noFill/>
          <a:ln w="19050" cap="flat">
            <a:solidFill>
              <a:srgbClr val="666666"/>
            </a:solidFill>
            <a:prstDash val="solid"/>
            <a:round/>
            <a:headEnd w="lg" len="lg" type="none"/>
            <a:tailEnd w="lg" len="lg" type="none"/>
          </a:ln>
        </p:spPr>
      </p:cxnSp>
      <p:pic>
        <p:nvPicPr>
          <p:cNvPr id="33" name="Shape 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709750" x="1962350"/>
            <a:ext cy="2158700" cx="52008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" name="Shape 34"/>
          <p:cNvCxnSpPr/>
          <p:nvPr/>
        </p:nvCxnSpPr>
        <p:spPr>
          <a:xfrm>
            <a:off y="1796325" x="5132350"/>
            <a:ext cy="825600" cx="0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b="1" sz="1400"/>
          </a:p>
          <a:p>
            <a:pPr rtl="0">
              <a:spcBef>
                <a:spcPts val="0"/>
              </a:spcBef>
              <a:buNone/>
            </a:pPr>
            <a:r>
              <a:rPr b="1" sz="1400" lang="en"/>
              <a:t>ШАГ 2: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>
              <a:spcBef>
                <a:spcPts val="0"/>
              </a:spcBef>
              <a:buNone/>
            </a:pPr>
            <a:r>
              <a:rPr sz="1400" lang="en"/>
              <a:t>Далее, необходимо выбрать и 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нажать кнопку «Я ПОКУПАТЕЛЬ» 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или 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«Я ПОКУПАТЕЛЬ (компания)». 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Алгоритм регистрации 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одинаковый, различия 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составляют поля </a:t>
            </a:r>
          </a:p>
          <a:p>
            <a:pPr>
              <a:spcBef>
                <a:spcPts val="0"/>
              </a:spcBef>
              <a:buNone/>
            </a:pPr>
            <a:r>
              <a:rPr sz="1400" lang="en"/>
              <a:t>для «КОМПАНИЙ».</a:t>
            </a:r>
          </a:p>
        </p:txBody>
      </p:sp>
      <p:sp>
        <p:nvSpPr>
          <p:cNvPr id="40" name="Shape 40"/>
          <p:cNvSpPr txBox="1"/>
          <p:nvPr/>
        </p:nvSpPr>
        <p:spPr>
          <a:xfrm>
            <a:off y="156422" x="685800"/>
            <a:ext cy="7172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ИНСТРУКЦИЯ</a:t>
            </a:r>
          </a:p>
          <a:p>
            <a:pPr algn="r" rtl="0" lv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Регистрация </a:t>
            </a:r>
            <a:r>
              <a:rPr b="1" lang="en">
                <a:latin typeface="Calibri"/>
                <a:ea typeface="Calibri"/>
                <a:cs typeface="Calibri"/>
                <a:sym typeface="Calibri"/>
              </a:rPr>
              <a:t>покупателя</a:t>
            </a:r>
          </a:p>
        </p:txBody>
      </p:sp>
      <p:cxnSp>
        <p:nvCxnSpPr>
          <p:cNvPr id="41" name="Shape 41"/>
          <p:cNvCxnSpPr/>
          <p:nvPr/>
        </p:nvCxnSpPr>
        <p:spPr>
          <a:xfrm rot="10800000" flipH="1">
            <a:off y="829549" x="188050"/>
            <a:ext cy="11100" cx="8749500"/>
          </a:xfrm>
          <a:prstGeom prst="straightConnector1">
            <a:avLst/>
          </a:prstGeom>
          <a:noFill/>
          <a:ln w="19050" cap="flat">
            <a:solidFill>
              <a:srgbClr val="666666"/>
            </a:solidFill>
            <a:prstDash val="solid"/>
            <a:round/>
            <a:headEnd w="lg" len="lg" type="none"/>
            <a:tailEnd w="lg" len="lg" type="none"/>
          </a:ln>
        </p:spPr>
      </p:cxnSp>
      <p:pic>
        <p:nvPicPr>
          <p:cNvPr id="42" name="Shape 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325334" x="3797773"/>
            <a:ext cy="2092990" cx="48890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3" name="Shape 43"/>
          <p:cNvCxnSpPr/>
          <p:nvPr/>
        </p:nvCxnSpPr>
        <p:spPr>
          <a:xfrm flipH="1">
            <a:off y="1383500" x="5388824"/>
            <a:ext cy="1584599" cx="323700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4" name="Shape 44"/>
          <p:cNvCxnSpPr/>
          <p:nvPr/>
        </p:nvCxnSpPr>
        <p:spPr>
          <a:xfrm>
            <a:off y="1394650" x="5723675"/>
            <a:ext cy="1562099" cx="457500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sz="1400" lang="en"/>
              <a:t>ШАГ 3: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>
              <a:spcBef>
                <a:spcPts val="0"/>
              </a:spcBef>
              <a:buNone/>
            </a:pPr>
            <a:r>
              <a:rPr sz="1400" lang="en"/>
              <a:t>Далее нужно пройти регистрацию, 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заполнив все поля.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>
              <a:spcBef>
                <a:spcPts val="0"/>
              </a:spcBef>
              <a:buNone/>
            </a:pPr>
            <a:r>
              <a:rPr sz="1400" lang="en"/>
              <a:t>(поля обозначенные значком* - являются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обязательными для заполнения).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Нажмите </a:t>
            </a:r>
            <a:r>
              <a:rPr b="1" sz="1400" lang="en"/>
              <a:t>«ЗАРЕГИСТРИРОВАТЬСЯ»</a:t>
            </a:r>
            <a:r>
              <a:rPr sz="1400" lang="en"/>
              <a:t>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sp>
        <p:nvSpPr>
          <p:cNvPr id="50" name="Shape 50"/>
          <p:cNvSpPr txBox="1"/>
          <p:nvPr/>
        </p:nvSpPr>
        <p:spPr>
          <a:xfrm>
            <a:off y="156422" x="685800"/>
            <a:ext cy="7172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ИНСТРУКЦИЯ</a:t>
            </a:r>
          </a:p>
          <a:p>
            <a:pPr algn="r" rtl="0" lv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Регистрация </a:t>
            </a:r>
            <a:r>
              <a:rPr b="1" lang="en">
                <a:latin typeface="Calibri"/>
                <a:ea typeface="Calibri"/>
                <a:cs typeface="Calibri"/>
                <a:sym typeface="Calibri"/>
              </a:rPr>
              <a:t>покупателя</a:t>
            </a:r>
          </a:p>
        </p:txBody>
      </p:sp>
      <p:cxnSp>
        <p:nvCxnSpPr>
          <p:cNvPr id="51" name="Shape 51"/>
          <p:cNvCxnSpPr/>
          <p:nvPr/>
        </p:nvCxnSpPr>
        <p:spPr>
          <a:xfrm rot="10800000" flipH="1">
            <a:off y="829549" x="188050"/>
            <a:ext cy="11100" cx="8749500"/>
          </a:xfrm>
          <a:prstGeom prst="straightConnector1">
            <a:avLst/>
          </a:prstGeom>
          <a:noFill/>
          <a:ln w="19050" cap="flat">
            <a:solidFill>
              <a:srgbClr val="666666"/>
            </a:solidFill>
            <a:prstDash val="solid"/>
            <a:round/>
            <a:headEnd w="lg" len="lg" type="none"/>
            <a:tailEnd w="lg" len="lg" type="none"/>
          </a:ln>
        </p:spPr>
      </p:cxn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00149" x="4289850"/>
            <a:ext cy="3377626" cx="439694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3" name="Shape 53"/>
          <p:cNvCxnSpPr/>
          <p:nvPr/>
        </p:nvCxnSpPr>
        <p:spPr>
          <a:xfrm>
            <a:off y="3860425" x="4016625"/>
            <a:ext cy="11100" cx="926099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1400" lang="en"/>
              <a:t>ШАГ 4: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>
              <a:spcBef>
                <a:spcPts val="0"/>
              </a:spcBef>
              <a:buNone/>
            </a:pPr>
            <a:r>
              <a:rPr sz="1400" lang="en"/>
              <a:t>Вы нажали «ЗАРЕГИСТРИРОВАТЬСЯ».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На указанный Вами при регистрации e-mail будет отправлено письмо с подтверждением, что Ваши данные приняты.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Если регистрация прошла успешно, в течение двух часов на Ваш e-mail будет отправлен Агентский договор в области электронной коммерции (для покупателей - компаний), либо подтверждающее письмо о регистрации (для покупателей - частных лиц).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cxnSp>
        <p:nvCxnSpPr>
          <p:cNvPr id="59" name="Shape 59"/>
          <p:cNvCxnSpPr/>
          <p:nvPr/>
        </p:nvCxnSpPr>
        <p:spPr>
          <a:xfrm rot="10800000" flipH="1">
            <a:off y="829549" x="188050"/>
            <a:ext cy="11100" cx="8749500"/>
          </a:xfrm>
          <a:prstGeom prst="straightConnector1">
            <a:avLst/>
          </a:prstGeom>
          <a:noFill/>
          <a:ln w="19050" cap="flat">
            <a:solidFill>
              <a:srgbClr val="666666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60" name="Shape 60"/>
          <p:cNvSpPr txBox="1"/>
          <p:nvPr/>
        </p:nvSpPr>
        <p:spPr>
          <a:xfrm>
            <a:off y="156422" x="685800"/>
            <a:ext cy="7172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ИНСТРУКЦИЯ</a:t>
            </a:r>
          </a:p>
          <a:p>
            <a:pPr algn="r" rtl="0" lv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Регистрация </a:t>
            </a:r>
            <a:r>
              <a:rPr b="1" lang="en">
                <a:latin typeface="Calibri"/>
                <a:ea typeface="Calibri"/>
                <a:cs typeface="Calibri"/>
                <a:sym typeface="Calibri"/>
              </a:rPr>
              <a:t>покупателя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>
              <a:spcBef>
                <a:spcPts val="0"/>
              </a:spcBef>
              <a:buNone/>
            </a:pPr>
            <a:r>
              <a:rPr sz="1400" lang="en"/>
              <a:t>Далее Вы можете «войти» 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en"/>
              <a:t>в свой личный профайл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(для компании/ либо для частных лиц).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>
              <a:spcBef>
                <a:spcPts val="0"/>
              </a:spcBef>
              <a:buNone/>
            </a:pPr>
            <a:r>
              <a:rPr sz="1400" lang="en"/>
              <a:t>Для этого нужно нажать 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en"/>
              <a:t>кнопку «ВОЙТИ» на главной странице: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sp>
        <p:nvSpPr>
          <p:cNvPr id="66" name="Shape 66"/>
          <p:cNvSpPr txBox="1"/>
          <p:nvPr/>
        </p:nvSpPr>
        <p:spPr>
          <a:xfrm>
            <a:off y="156422" x="685800"/>
            <a:ext cy="7172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ИНСТРУКЦИЯ</a:t>
            </a:r>
          </a:p>
          <a:p>
            <a:pPr algn="r" rtl="0" lv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Регистрация </a:t>
            </a:r>
            <a:r>
              <a:rPr b="1" lang="en">
                <a:latin typeface="Calibri"/>
                <a:ea typeface="Calibri"/>
                <a:cs typeface="Calibri"/>
                <a:sym typeface="Calibri"/>
              </a:rPr>
              <a:t>покупателя</a:t>
            </a:r>
          </a:p>
        </p:txBody>
      </p:sp>
      <p:cxnSp>
        <p:nvCxnSpPr>
          <p:cNvPr id="67" name="Shape 67"/>
          <p:cNvCxnSpPr/>
          <p:nvPr/>
        </p:nvCxnSpPr>
        <p:spPr>
          <a:xfrm rot="10800000" flipH="1">
            <a:off y="829549" x="188050"/>
            <a:ext cy="11100" cx="8749500"/>
          </a:xfrm>
          <a:prstGeom prst="straightConnector1">
            <a:avLst/>
          </a:prstGeom>
          <a:noFill/>
          <a:ln w="19050" cap="flat">
            <a:solidFill>
              <a:srgbClr val="666666"/>
            </a:solidFill>
            <a:prstDash val="solid"/>
            <a:round/>
            <a:headEnd w="lg" len="lg" type="none"/>
            <a:tailEnd w="lg" len="lg" type="none"/>
          </a:ln>
        </p:spPr>
      </p:cxn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317574" x="4460874"/>
            <a:ext cy="2303024" cx="42259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9" name="Shape 69"/>
          <p:cNvCxnSpPr/>
          <p:nvPr/>
        </p:nvCxnSpPr>
        <p:spPr>
          <a:xfrm>
            <a:off y="1338875" x="6381950"/>
            <a:ext cy="803400" cx="11100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1400" lang="en"/>
              <a:t>ШАГ 5: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>
              <a:spcBef>
                <a:spcPts val="0"/>
              </a:spcBef>
              <a:buNone/>
            </a:pPr>
            <a:r>
              <a:rPr sz="1400" lang="en"/>
              <a:t>Появится окно.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Нажмите «Я ПОКУПАТЕЛЬ»: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>
              <a:spcBef>
                <a:spcPts val="0"/>
              </a:spcBef>
              <a:buNone/>
            </a:pPr>
            <a:r>
              <a:rPr sz="1400" lang="en"/>
              <a:t>Вам необходимо ввести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свой e-mail и пароль.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Далее нажмите «ВОЙТИ».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>
              <a:spcBef>
                <a:spcPts val="0"/>
              </a:spcBef>
              <a:buNone/>
            </a:pPr>
            <a:r>
              <a:rPr b="1" sz="1400" lang="en"/>
              <a:t>Вы вошли в свой личный профайл на GLOUS.RU! Приятных покупок!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y="156422" x="685800"/>
            <a:ext cy="7172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ИНСТРУКЦИЯ</a:t>
            </a:r>
          </a:p>
          <a:p>
            <a:pPr algn="r" rtl="0" lv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Регистрация </a:t>
            </a:r>
            <a:r>
              <a:rPr b="1" lang="en">
                <a:latin typeface="Calibri"/>
                <a:ea typeface="Calibri"/>
                <a:cs typeface="Calibri"/>
                <a:sym typeface="Calibri"/>
              </a:rPr>
              <a:t>покупателя</a:t>
            </a:r>
          </a:p>
        </p:txBody>
      </p:sp>
      <p:cxnSp>
        <p:nvCxnSpPr>
          <p:cNvPr id="76" name="Shape 76"/>
          <p:cNvCxnSpPr/>
          <p:nvPr/>
        </p:nvCxnSpPr>
        <p:spPr>
          <a:xfrm rot="10800000" flipH="1">
            <a:off y="829549" x="188050"/>
            <a:ext cy="11100" cx="8749500"/>
          </a:xfrm>
          <a:prstGeom prst="straightConnector1">
            <a:avLst/>
          </a:prstGeom>
          <a:noFill/>
          <a:ln w="19050" cap="flat">
            <a:solidFill>
              <a:srgbClr val="666666"/>
            </a:solidFill>
            <a:prstDash val="solid"/>
            <a:round/>
            <a:headEnd w="lg" len="lg" type="none"/>
            <a:tailEnd w="lg" len="lg" type="none"/>
          </a:ln>
        </p:spPr>
      </p:cxn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93275" x="3709225"/>
            <a:ext cy="2322925" cx="47489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8" name="Shape 78"/>
          <p:cNvCxnSpPr/>
          <p:nvPr/>
        </p:nvCxnSpPr>
        <p:spPr>
          <a:xfrm>
            <a:off y="1104825" x="5243925"/>
            <a:ext cy="1205099" cx="22200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